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01020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01020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45478"/>
            <a:ext cx="6839236" cy="80468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01020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01020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0801" y="622557"/>
            <a:ext cx="11717655" cy="1125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01020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72215" y="2795100"/>
            <a:ext cx="5960110" cy="4151629"/>
          </a:xfrm>
          <a:prstGeom prst="rect">
            <a:avLst/>
          </a:prstGeom>
        </p:spPr>
        <p:txBody>
          <a:bodyPr vert="horz" wrap="square" lIns="0" tIns="102044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34"/>
              </a:spcBef>
            </a:pPr>
            <a:r>
              <a:rPr sz="14450" spc="-1560" dirty="0">
                <a:solidFill>
                  <a:srgbClr val="FFFFFF"/>
                </a:solidFill>
              </a:rPr>
              <a:t>V</a:t>
            </a:r>
            <a:r>
              <a:rPr sz="14450" spc="65" dirty="0">
                <a:solidFill>
                  <a:srgbClr val="FFFFFF"/>
                </a:solidFill>
              </a:rPr>
              <a:t>erten</a:t>
            </a:r>
            <a:r>
              <a:rPr sz="14450" spc="775" dirty="0">
                <a:solidFill>
                  <a:srgbClr val="FFFFFF"/>
                </a:solidFill>
              </a:rPr>
              <a:t>t</a:t>
            </a:r>
            <a:r>
              <a:rPr sz="5925" spc="97" baseline="-17580" dirty="0">
                <a:solidFill>
                  <a:srgbClr val="FFFFFF"/>
                </a:solidFill>
              </a:rPr>
              <a:t>™</a:t>
            </a:r>
            <a:endParaRPr sz="5925" baseline="-17580"/>
          </a:p>
          <a:p>
            <a:pPr algn="ctr">
              <a:lnSpc>
                <a:spcPct val="100000"/>
              </a:lnSpc>
              <a:spcBef>
                <a:spcPts val="2285"/>
              </a:spcBef>
            </a:pPr>
            <a:r>
              <a:rPr sz="4100" dirty="0">
                <a:solidFill>
                  <a:srgbClr val="FFFFFF"/>
                </a:solidFill>
              </a:rPr>
              <a:t>Design</a:t>
            </a:r>
            <a:r>
              <a:rPr sz="4100" spc="5" dirty="0">
                <a:solidFill>
                  <a:srgbClr val="FFFFFF"/>
                </a:solidFill>
              </a:rPr>
              <a:t> </a:t>
            </a:r>
            <a:r>
              <a:rPr sz="4100" spc="-10" dirty="0">
                <a:solidFill>
                  <a:srgbClr val="FFFFFF"/>
                </a:solidFill>
              </a:rPr>
              <a:t>Story</a:t>
            </a:r>
            <a:endParaRPr sz="4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8267" y="10328197"/>
            <a:ext cx="11620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50" dirty="0">
                <a:solidFill>
                  <a:srgbClr val="010202"/>
                </a:solidFill>
                <a:latin typeface="Palatino Linotype"/>
                <a:cs typeface="Palatino Linotype"/>
              </a:rPr>
              <a:t>6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3502" y="2345907"/>
            <a:ext cx="4404995" cy="2740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20" dirty="0">
                <a:solidFill>
                  <a:srgbClr val="010202"/>
                </a:solidFill>
                <a:latin typeface="Times New Roman"/>
                <a:cs typeface="Times New Roman"/>
              </a:rPr>
              <a:t>Body</a:t>
            </a:r>
            <a:endParaRPr sz="1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5080">
              <a:lnSpc>
                <a:spcPct val="101499"/>
              </a:lnSpc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contoured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body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provides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ergonomic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grip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while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maintaining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modern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silhouette.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Its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wide-mouth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opening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accommodates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larger ingredients</a:t>
            </a:r>
            <a:r>
              <a:rPr sz="1950" spc="1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1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simplifies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cleaning.</a:t>
            </a:r>
            <a:endParaRPr sz="1950">
              <a:latin typeface="Times New Roman"/>
              <a:cs typeface="Times New Roman"/>
            </a:endParaRPr>
          </a:p>
          <a:p>
            <a:pPr marL="12700" marR="210820">
              <a:lnSpc>
                <a:spcPct val="101499"/>
              </a:lnSpc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transparent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construction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allows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users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contents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while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enhancing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premium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appearance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product.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3502" y="5686204"/>
            <a:ext cx="127508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010202"/>
                </a:solidFill>
                <a:latin typeface="Times New Roman"/>
                <a:cs typeface="Times New Roman"/>
              </a:rPr>
              <a:t>Flow</a:t>
            </a:r>
            <a:r>
              <a:rPr sz="1950" b="1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b="1" spc="-20" dirty="0">
                <a:solidFill>
                  <a:srgbClr val="010202"/>
                </a:solidFill>
                <a:latin typeface="Times New Roman"/>
                <a:cs typeface="Times New Roman"/>
              </a:rPr>
              <a:t>Eye™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3502" y="6289326"/>
            <a:ext cx="2670810" cy="33426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4036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Positioned</a:t>
            </a:r>
            <a:r>
              <a:rPr sz="1950" spc="8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between</a:t>
            </a:r>
            <a:r>
              <a:rPr sz="1950" spc="50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body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lid,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Flow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Eye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regulates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beverage</a:t>
            </a:r>
            <a:r>
              <a:rPr sz="1950" spc="-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flow</a:t>
            </a:r>
            <a:r>
              <a:rPr sz="1950" spc="-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while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creating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dedicated</a:t>
            </a:r>
            <a:endParaRPr sz="19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499"/>
              </a:lnSpc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modular</a:t>
            </a:r>
            <a:r>
              <a:rPr sz="1950" spc="8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connection</a:t>
            </a:r>
            <a:r>
              <a:rPr sz="1950" spc="8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point.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Depending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on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product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series,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this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component</a:t>
            </a:r>
            <a:endParaRPr sz="1950">
              <a:latin typeface="Times New Roman"/>
              <a:cs typeface="Times New Roman"/>
            </a:endParaRPr>
          </a:p>
          <a:p>
            <a:pPr marL="12700" marR="40005">
              <a:lnSpc>
                <a:spcPct val="101499"/>
              </a:lnSpc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is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manufactured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from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either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durable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transparent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polymer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or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stainless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steel.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43416" y="8576168"/>
            <a:ext cx="105283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010202"/>
                </a:solidFill>
                <a:latin typeface="Times New Roman"/>
                <a:cs typeface="Times New Roman"/>
              </a:rPr>
              <a:t>Body</a:t>
            </a:r>
            <a:r>
              <a:rPr sz="1950" b="1" spc="1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b="1" spc="-30" dirty="0">
                <a:solidFill>
                  <a:srgbClr val="010202"/>
                </a:solidFill>
                <a:latin typeface="Times New Roman"/>
                <a:cs typeface="Times New Roman"/>
              </a:rPr>
              <a:t>Top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3416" y="9179291"/>
            <a:ext cx="4404995" cy="1231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-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Body</a:t>
            </a:r>
            <a:r>
              <a:rPr sz="1950" spc="-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Top</a:t>
            </a:r>
            <a:r>
              <a:rPr sz="1950" spc="-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guides liquid</a:t>
            </a:r>
            <a:r>
              <a:rPr sz="1950" spc="-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flow</a:t>
            </a:r>
            <a:r>
              <a:rPr sz="1950" spc="-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1950" spc="50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provide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smoother,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more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controlled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drinking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experience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while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securely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connecting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upper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lower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assemblies.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43416" y="5843267"/>
            <a:ext cx="29438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010202"/>
                </a:solidFill>
                <a:latin typeface="Times New Roman"/>
                <a:cs typeface="Times New Roman"/>
              </a:rPr>
              <a:t>Sports</a:t>
            </a:r>
            <a:r>
              <a:rPr sz="1950" b="1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b="1" dirty="0">
                <a:solidFill>
                  <a:srgbClr val="010202"/>
                </a:solidFill>
                <a:latin typeface="Times New Roman"/>
                <a:cs typeface="Times New Roman"/>
              </a:rPr>
              <a:t>Cap</a:t>
            </a:r>
            <a:r>
              <a:rPr sz="1950" b="1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b="1" dirty="0">
                <a:solidFill>
                  <a:srgbClr val="010202"/>
                </a:solidFill>
                <a:latin typeface="Times New Roman"/>
                <a:cs typeface="Times New Roman"/>
              </a:rPr>
              <a:t>/</a:t>
            </a:r>
            <a:r>
              <a:rPr sz="1950" b="1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b="1" dirty="0">
                <a:solidFill>
                  <a:srgbClr val="010202"/>
                </a:solidFill>
                <a:latin typeface="Times New Roman"/>
                <a:cs typeface="Times New Roman"/>
              </a:rPr>
              <a:t>Standard</a:t>
            </a:r>
            <a:r>
              <a:rPr sz="1950" b="1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b="1" spc="-25" dirty="0">
                <a:solidFill>
                  <a:srgbClr val="010202"/>
                </a:solidFill>
                <a:latin typeface="Times New Roman"/>
                <a:cs typeface="Times New Roman"/>
              </a:rPr>
              <a:t>Cap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43416" y="6446390"/>
            <a:ext cx="4233545" cy="1533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Users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can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choose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between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sports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nozzle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for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active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use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or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traditional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cap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for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everyday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transportation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7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storage.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Both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sealing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options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integrate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into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same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modular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system.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5"/>
              </a:spcBef>
            </a:pPr>
            <a:r>
              <a:rPr dirty="0"/>
              <a:t>Component </a:t>
            </a:r>
            <a:r>
              <a:rPr spc="-10" dirty="0"/>
              <a:t>Design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76329" y="3098625"/>
            <a:ext cx="337820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Vertent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project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started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with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50" dirty="0">
                <a:solidFill>
                  <a:srgbClr val="010202"/>
                </a:solidFill>
                <a:latin typeface="Times New Roman"/>
                <a:cs typeface="Times New Roman"/>
              </a:rPr>
              <a:t>a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simple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observation.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76329" y="4003309"/>
            <a:ext cx="3625215" cy="274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Like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many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people,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enjoy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stopping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at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convenience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stores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such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as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QuikTrip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for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fountain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drinks.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Every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visit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ended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same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way: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another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disposable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cup.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Some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cups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were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reused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briefly,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many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collected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in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kitchen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cabinets,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countless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others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eventually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ended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up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in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landfills or as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litter.</a:t>
            </a: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6329" y="7018925"/>
            <a:ext cx="296418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question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became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simple: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6329" y="7622047"/>
            <a:ext cx="3494404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reusable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cup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designed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that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people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would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actually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want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to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bring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back?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890801" y="622557"/>
            <a:ext cx="7981950" cy="11252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5"/>
              </a:spcBef>
              <a:tabLst>
                <a:tab pos="3145790" algn="l"/>
              </a:tabLst>
            </a:pPr>
            <a:r>
              <a:rPr spc="-710" dirty="0"/>
              <a:t>V</a:t>
            </a:r>
            <a:r>
              <a:rPr spc="90" dirty="0"/>
              <a:t>erten</a:t>
            </a:r>
            <a:r>
              <a:rPr spc="300" dirty="0"/>
              <a:t>t</a:t>
            </a:r>
            <a:r>
              <a:rPr sz="2925" spc="300" baseline="-17094" dirty="0"/>
              <a:t>™</a:t>
            </a:r>
            <a:r>
              <a:rPr sz="2925" baseline="-17094" dirty="0"/>
              <a:t>	</a:t>
            </a:r>
            <a:r>
              <a:rPr sz="7200" dirty="0"/>
              <a:t>Design </a:t>
            </a:r>
            <a:r>
              <a:rPr sz="7200" spc="-10" dirty="0"/>
              <a:t>Story</a:t>
            </a:r>
            <a:endParaRPr sz="7200" dirty="0"/>
          </a:p>
        </p:txBody>
      </p:sp>
      <p:sp>
        <p:nvSpPr>
          <p:cNvPr id="7" name="object 7"/>
          <p:cNvSpPr txBox="1"/>
          <p:nvPr/>
        </p:nvSpPr>
        <p:spPr>
          <a:xfrm>
            <a:off x="7776329" y="2206046"/>
            <a:ext cx="2679700" cy="497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00" b="1" dirty="0">
                <a:solidFill>
                  <a:srgbClr val="010202"/>
                </a:solidFill>
                <a:latin typeface="Times New Roman"/>
                <a:cs typeface="Times New Roman"/>
              </a:rPr>
              <a:t>Where</a:t>
            </a:r>
            <a:r>
              <a:rPr sz="3100" b="1" spc="-9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3100" b="1" dirty="0">
                <a:solidFill>
                  <a:srgbClr val="010202"/>
                </a:solidFill>
                <a:latin typeface="Times New Roman"/>
                <a:cs typeface="Times New Roman"/>
              </a:rPr>
              <a:t>It</a:t>
            </a:r>
            <a:r>
              <a:rPr sz="3100" b="1" spc="-9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310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Began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07079" y="3098625"/>
            <a:ext cx="3723640" cy="1835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goal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was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never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create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another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insulated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bottle.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was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create</a:t>
            </a:r>
            <a:endParaRPr sz="1950">
              <a:latin typeface="Times New Roman"/>
              <a:cs typeface="Times New Roman"/>
            </a:endParaRPr>
          </a:p>
          <a:p>
            <a:pPr marL="12700" marR="122555">
              <a:lnSpc>
                <a:spcPct val="101499"/>
              </a:lnSpc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affordable,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reusable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alternative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that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fit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nat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urally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into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convenience</a:t>
            </a:r>
            <a:r>
              <a:rPr sz="1950" spc="7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store</a:t>
            </a:r>
            <a:r>
              <a:rPr sz="1950" spc="8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experience</a:t>
            </a:r>
            <a:r>
              <a:rPr sz="1950" spc="7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while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reducing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single-use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plastic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waste.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07079" y="5209555"/>
            <a:ext cx="3633470" cy="274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23189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imagined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system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where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customers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return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with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their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own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Vertent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cup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pay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only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for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beverage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instead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purchasing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another</a:t>
            </a:r>
            <a:r>
              <a:rPr sz="1950" spc="7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disposable</a:t>
            </a:r>
            <a:r>
              <a:rPr sz="1950" spc="7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container.</a:t>
            </a:r>
            <a:endParaRPr sz="1950">
              <a:latin typeface="Times New Roman"/>
              <a:cs typeface="Times New Roman"/>
            </a:endParaRPr>
          </a:p>
          <a:p>
            <a:pPr marL="12700" marR="5080">
              <a:lnSpc>
                <a:spcPct val="101499"/>
              </a:lnSpc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concept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work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with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convenience</a:t>
            </a:r>
            <a:r>
              <a:rPr sz="1950" spc="8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stores,</a:t>
            </a:r>
            <a:r>
              <a:rPr sz="1950" spc="8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restaurants,</a:t>
            </a:r>
            <a:r>
              <a:rPr sz="1950" spc="8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quick-service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chains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by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rewarding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reuse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instead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waste.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07079" y="8225170"/>
            <a:ext cx="3648075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This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became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foundation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what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would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later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become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Service Series.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110907" y="10328197"/>
            <a:ext cx="11620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50" dirty="0">
                <a:solidFill>
                  <a:srgbClr val="010202"/>
                </a:solidFill>
                <a:latin typeface="Palatino Linotype"/>
                <a:cs typeface="Palatino Linotype"/>
              </a:rPr>
              <a:t>1</a:t>
            </a:r>
            <a:endParaRPr sz="14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6399" y="2345478"/>
            <a:ext cx="10177700" cy="80468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3502" y="3098625"/>
            <a:ext cx="3466465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1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first</a:t>
            </a:r>
            <a:r>
              <a:rPr sz="1950" spc="1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stage</a:t>
            </a:r>
            <a:r>
              <a:rPr sz="1950" spc="1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1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development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focused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on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understanding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existing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drink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containers.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3502" y="4304870"/>
            <a:ext cx="3591560" cy="2136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2799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studied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sports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bottles,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travel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mugs,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tumblers,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shaker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bottles,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reusable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cups.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While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many</a:t>
            </a:r>
            <a:endParaRPr sz="1950">
              <a:latin typeface="Times New Roman"/>
              <a:cs typeface="Times New Roman"/>
            </a:endParaRPr>
          </a:p>
          <a:p>
            <a:pPr marL="12700" marR="5080">
              <a:lnSpc>
                <a:spcPct val="101499"/>
              </a:lnSpc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were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well-designed,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found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myself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recreating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products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that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already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existed.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Every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direction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seemed familiar.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3502" y="6717363"/>
            <a:ext cx="3641090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Every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design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decision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that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followed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was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measured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against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those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three principles.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5"/>
              </a:spcBef>
            </a:pPr>
            <a:r>
              <a:rPr dirty="0"/>
              <a:t>Research &amp; Early </a:t>
            </a:r>
            <a:r>
              <a:rPr spc="-10" dirty="0"/>
              <a:t>Development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3502" y="2206046"/>
            <a:ext cx="4573270" cy="497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00" b="1" dirty="0">
                <a:solidFill>
                  <a:srgbClr val="010202"/>
                </a:solidFill>
                <a:latin typeface="Times New Roman"/>
                <a:cs typeface="Times New Roman"/>
              </a:rPr>
              <a:t>First</a:t>
            </a:r>
            <a:r>
              <a:rPr sz="3100" b="1" spc="-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3100" b="1" dirty="0">
                <a:solidFill>
                  <a:srgbClr val="010202"/>
                </a:solidFill>
                <a:latin typeface="Times New Roman"/>
                <a:cs typeface="Times New Roman"/>
              </a:rPr>
              <a:t>Stage</a:t>
            </a:r>
            <a:r>
              <a:rPr sz="3100" b="1" spc="-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3100" b="1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3100" b="1" spc="-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310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Development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34250" y="3098625"/>
            <a:ext cx="3549015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That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realization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forced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step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away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from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shapes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features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return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original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objective.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4250" y="4304870"/>
            <a:ext cx="3508375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What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problem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am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actually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trying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solve?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34250" y="5209555"/>
            <a:ext cx="3319145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answer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became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project’s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guiding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philosophy: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34250" y="6114239"/>
            <a:ext cx="251269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010202"/>
                </a:solidFill>
                <a:latin typeface="Times New Roman"/>
                <a:cs typeface="Times New Roman"/>
              </a:rPr>
              <a:t>Reuse.</a:t>
            </a:r>
            <a:r>
              <a:rPr sz="1950" b="1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b="1" dirty="0">
                <a:solidFill>
                  <a:srgbClr val="010202"/>
                </a:solidFill>
                <a:latin typeface="Times New Roman"/>
                <a:cs typeface="Times New Roman"/>
              </a:rPr>
              <a:t>Reseal.</a:t>
            </a:r>
            <a:r>
              <a:rPr sz="1950" b="1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Refresh.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8267" y="10328197"/>
            <a:ext cx="11620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50" dirty="0">
                <a:solidFill>
                  <a:srgbClr val="010202"/>
                </a:solidFill>
                <a:latin typeface="Palatino Linotype"/>
                <a:cs typeface="Palatino Linotype"/>
              </a:rPr>
              <a:t>2</a:t>
            </a:r>
            <a:endParaRPr sz="14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015163" y="10328197"/>
            <a:ext cx="21209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5" dirty="0">
                <a:solidFill>
                  <a:srgbClr val="010202"/>
                </a:solidFill>
                <a:latin typeface="Palatino Linotype"/>
                <a:cs typeface="Palatino Linotype"/>
              </a:rPr>
              <a:t>2b</a:t>
            </a:r>
            <a:endParaRPr sz="14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202" y="2345478"/>
            <a:ext cx="4379447" cy="80468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6951" y="2345478"/>
            <a:ext cx="4379447" cy="80468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811140" y="3098625"/>
            <a:ext cx="4010660" cy="1231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As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development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continued,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realized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concept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had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potential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become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much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more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than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reusable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fountain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drink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cup.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11140" y="4606432"/>
            <a:ext cx="3926840" cy="1533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9545" indent="-156845">
              <a:lnSpc>
                <a:spcPct val="100000"/>
              </a:lnSpc>
              <a:spcBef>
                <a:spcPts val="125"/>
              </a:spcBef>
              <a:buChar char="•"/>
              <a:tabLst>
                <a:tab pos="169545" algn="l"/>
              </a:tabLst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safely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hold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hot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coffee?</a:t>
            </a:r>
            <a:endParaRPr sz="1950">
              <a:latin typeface="Times New Roman"/>
              <a:cs typeface="Times New Roman"/>
            </a:endParaRPr>
          </a:p>
          <a:p>
            <a:pPr marL="169545" indent="-156845">
              <a:lnSpc>
                <a:spcPct val="100000"/>
              </a:lnSpc>
              <a:spcBef>
                <a:spcPts val="35"/>
              </a:spcBef>
              <a:buChar char="•"/>
              <a:tabLst>
                <a:tab pos="169545" algn="l"/>
              </a:tabLst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carry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soup?</a:t>
            </a:r>
            <a:endParaRPr sz="1950">
              <a:latin typeface="Times New Roman"/>
              <a:cs typeface="Times New Roman"/>
            </a:endParaRPr>
          </a:p>
          <a:p>
            <a:pPr marL="169545" indent="-156845">
              <a:lnSpc>
                <a:spcPct val="100000"/>
              </a:lnSpc>
              <a:spcBef>
                <a:spcPts val="35"/>
              </a:spcBef>
              <a:buChar char="•"/>
              <a:tabLst>
                <a:tab pos="169545" algn="l"/>
              </a:tabLst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it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mix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protein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shakes?</a:t>
            </a:r>
            <a:endParaRPr sz="1950">
              <a:latin typeface="Times New Roman"/>
              <a:cs typeface="Times New Roman"/>
            </a:endParaRPr>
          </a:p>
          <a:p>
            <a:pPr marL="169545" indent="-156845">
              <a:lnSpc>
                <a:spcPct val="100000"/>
              </a:lnSpc>
              <a:spcBef>
                <a:spcPts val="35"/>
              </a:spcBef>
              <a:buChar char="•"/>
              <a:tabLst>
                <a:tab pos="169545" algn="l"/>
              </a:tabLst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it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manufactured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efficiently?</a:t>
            </a:r>
            <a:endParaRPr sz="1950">
              <a:latin typeface="Times New Roman"/>
              <a:cs typeface="Times New Roman"/>
            </a:endParaRPr>
          </a:p>
          <a:p>
            <a:pPr marL="169545" indent="-156845">
              <a:lnSpc>
                <a:spcPct val="100000"/>
              </a:lnSpc>
              <a:spcBef>
                <a:spcPts val="35"/>
              </a:spcBef>
              <a:buChar char="•"/>
              <a:tabLst>
                <a:tab pos="169545" algn="l"/>
              </a:tabLst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it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survive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everyday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use?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11140" y="6415801"/>
            <a:ext cx="3493770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Instead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decorating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form,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60" dirty="0">
                <a:solidFill>
                  <a:srgbClr val="010202"/>
                </a:solidFill>
                <a:latin typeface="Times New Roman"/>
                <a:cs typeface="Times New Roman"/>
              </a:rPr>
              <a:t>I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searched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for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functional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reason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to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change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it.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5"/>
              </a:spcBef>
            </a:pPr>
            <a:r>
              <a:rPr dirty="0"/>
              <a:t>From Cup to </a:t>
            </a:r>
            <a:r>
              <a:rPr spc="-10" dirty="0"/>
              <a:t>System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811141" y="2206046"/>
            <a:ext cx="4093845" cy="497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00" b="1" dirty="0">
                <a:solidFill>
                  <a:srgbClr val="010202"/>
                </a:solidFill>
                <a:latin typeface="Times New Roman"/>
                <a:cs typeface="Times New Roman"/>
              </a:rPr>
              <a:t>Continued</a:t>
            </a:r>
            <a:r>
              <a:rPr sz="3100" b="1" spc="-18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310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Development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41890" y="3098625"/>
            <a:ext cx="3634104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Answering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those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questions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required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rethinking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nearly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every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component.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41890" y="4003309"/>
            <a:ext cx="3472815" cy="1533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lid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upper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assembly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had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evolved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into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strong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solution,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but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body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itself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still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felt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generic.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35" dirty="0">
                <a:solidFill>
                  <a:srgbClr val="010202"/>
                </a:solidFill>
                <a:latin typeface="Times New Roman"/>
                <a:cs typeface="Times New Roman"/>
              </a:rPr>
              <a:t>It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functioned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well,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yet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lacked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clear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design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purpose.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110907" y="10328197"/>
            <a:ext cx="11620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50" dirty="0">
                <a:solidFill>
                  <a:srgbClr val="010202"/>
                </a:solidFill>
                <a:latin typeface="Palatino Linotype"/>
                <a:cs typeface="Palatino Linotype"/>
              </a:rPr>
              <a:t>3</a:t>
            </a:r>
            <a:endParaRPr sz="14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202" y="2345478"/>
            <a:ext cx="7717922" cy="38742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31563" y="2345478"/>
            <a:ext cx="7717911" cy="38742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3502" y="6548782"/>
            <a:ext cx="7563484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base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originally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began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straight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cylindrical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cup.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It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was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practical,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but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uninspiring.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3502" y="7453466"/>
            <a:ext cx="7657465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improve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comfort,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experimented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with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inverted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profile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inspired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by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proportions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traditional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chalice.</a:t>
            </a:r>
            <a:r>
              <a:rPr sz="1950" spc="-9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At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first,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shape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simply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felt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better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in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hand,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even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though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couldn’t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fully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justify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why.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3502" y="8659713"/>
            <a:ext cx="288671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That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justification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came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later.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3502" y="9262836"/>
            <a:ext cx="749935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explored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mixing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powdered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drinks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protein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supplements,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realized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bottle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would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often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shaken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vigorously.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5"/>
              </a:spcBef>
            </a:pPr>
            <a:r>
              <a:rPr dirty="0"/>
              <a:t>Discovering the </a:t>
            </a:r>
            <a:r>
              <a:rPr spc="-20" dirty="0"/>
              <a:t>Form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518860" y="6548782"/>
            <a:ext cx="491744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new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geometry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suddenly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made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perfect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sense.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18860" y="7151905"/>
            <a:ext cx="7563484" cy="1231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outward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curve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center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section—later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developed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into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Flow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Eye™—created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natural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gripping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point.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curved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lower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body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allowed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bottle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nest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comfortably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palm,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while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wider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upper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lower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edges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gave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users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secure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control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during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mixing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shaking.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18860" y="8659713"/>
            <a:ext cx="710374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What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had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begun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aesthetic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choice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became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ergonomic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solution.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18860" y="9262836"/>
            <a:ext cx="504444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That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insight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marked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birth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Sports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Series.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110907" y="10328197"/>
            <a:ext cx="11620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50" dirty="0">
                <a:solidFill>
                  <a:srgbClr val="010202"/>
                </a:solidFill>
                <a:latin typeface="Palatino Linotype"/>
                <a:cs typeface="Palatino Linotype"/>
              </a:rPr>
              <a:t>4</a:t>
            </a:r>
            <a:endParaRPr sz="14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8267" y="10328197"/>
            <a:ext cx="21209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5" dirty="0">
                <a:solidFill>
                  <a:srgbClr val="010202"/>
                </a:solidFill>
                <a:latin typeface="Palatino Linotype"/>
                <a:cs typeface="Palatino Linotype"/>
              </a:rPr>
              <a:t>4b</a:t>
            </a:r>
            <a:endParaRPr sz="14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3840" y="2345478"/>
            <a:ext cx="8364056" cy="470478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3502" y="3098625"/>
            <a:ext cx="3640454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For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long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time,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Sports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Series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represented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primary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direction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of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project.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3502" y="4304870"/>
            <a:ext cx="349377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Then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another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everyday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experience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changed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design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once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again.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3502" y="5209555"/>
            <a:ext cx="3604260" cy="1231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Passing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coffee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shops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each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morning,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began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thinking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about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how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same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system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could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better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serve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hot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beverages.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3502" y="6717363"/>
            <a:ext cx="303403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-7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thermal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version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felt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like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natural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next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step.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3502" y="7622047"/>
            <a:ext cx="3634104" cy="1835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Replacing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7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transparent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Flow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Eye™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with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stainless-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steel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component</a:t>
            </a:r>
            <a:r>
              <a:rPr sz="1950" spc="8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improved</a:t>
            </a:r>
            <a:r>
              <a:rPr sz="1950" spc="8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durability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while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supporting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premium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insulated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configuration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better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suited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for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coffee,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tea,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other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hot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drinks.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5"/>
              </a:spcBef>
            </a:pPr>
            <a:r>
              <a:rPr dirty="0"/>
              <a:t>Expanding the </a:t>
            </a:r>
            <a:r>
              <a:rPr spc="-10" dirty="0"/>
              <a:t>Platform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3502" y="2206046"/>
            <a:ext cx="3507740" cy="497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0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Direction</a:t>
            </a:r>
            <a:r>
              <a:rPr sz="3100" b="1" spc="-8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3100" b="1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3100" b="1" spc="-8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310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Designs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34250" y="3098625"/>
            <a:ext cx="3160395" cy="628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At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first,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it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seemed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like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simple</a:t>
            </a: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material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substitution.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34250" y="4003309"/>
            <a:ext cx="323596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Then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realized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something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more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important.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34250" y="4907994"/>
            <a:ext cx="3431540" cy="1231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Rather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than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choosing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one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concept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over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another,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already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had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beginnings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entire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product family.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34250" y="6415801"/>
            <a:ext cx="3549650" cy="1231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Instead</a:t>
            </a:r>
            <a:r>
              <a:rPr sz="1950" spc="5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competing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designs,</a:t>
            </a:r>
            <a:r>
              <a:rPr sz="195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each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configuration</a:t>
            </a:r>
            <a:r>
              <a:rPr sz="195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solved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different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user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need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while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sharing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010202"/>
                </a:solidFill>
                <a:latin typeface="Times New Roman"/>
                <a:cs typeface="Times New Roman"/>
              </a:rPr>
              <a:t>same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modular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architecture.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34250" y="7923609"/>
            <a:ext cx="3670300" cy="2136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That</a:t>
            </a:r>
            <a:r>
              <a:rPr sz="1950" spc="7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realization</a:t>
            </a:r>
            <a:r>
              <a:rPr sz="1950" spc="8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transformed</a:t>
            </a:r>
            <a:r>
              <a:rPr sz="1950" spc="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Vertent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from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single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reusable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cup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into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50" dirty="0">
                <a:solidFill>
                  <a:srgbClr val="010202"/>
                </a:solidFill>
                <a:latin typeface="Times New Roman"/>
                <a:cs typeface="Times New Roman"/>
              </a:rPr>
              <a:t>a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scalable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design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platform</a:t>
            </a:r>
            <a:r>
              <a:rPr sz="1950" spc="6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consisting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Service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Series,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Sports</a:t>
            </a:r>
            <a:r>
              <a:rPr sz="195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Series,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Sports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Survival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Series,</a:t>
            </a:r>
            <a:r>
              <a:rPr sz="1950" spc="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1950" spc="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future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product</a:t>
            </a:r>
            <a:r>
              <a:rPr sz="1950" spc="7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variations—all</a:t>
            </a:r>
            <a:r>
              <a:rPr sz="1950" spc="7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built</a:t>
            </a:r>
            <a:r>
              <a:rPr sz="1950" spc="7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around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10202"/>
                </a:solidFill>
                <a:latin typeface="Times New Roman"/>
                <a:cs typeface="Times New Roman"/>
              </a:rPr>
              <a:t>same</a:t>
            </a:r>
            <a:r>
              <a:rPr sz="195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Times New Roman"/>
                <a:cs typeface="Times New Roman"/>
              </a:rPr>
              <a:t>philosophy: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11141" y="7662050"/>
            <a:ext cx="359537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dirty="0">
                <a:solidFill>
                  <a:srgbClr val="010202"/>
                </a:solidFill>
                <a:latin typeface="Times New Roman"/>
                <a:cs typeface="Times New Roman"/>
              </a:rPr>
              <a:t>Reuse. Reseal. </a:t>
            </a:r>
            <a:r>
              <a:rPr sz="2950" spc="-10" dirty="0">
                <a:solidFill>
                  <a:srgbClr val="010202"/>
                </a:solidFill>
                <a:latin typeface="Times New Roman"/>
                <a:cs typeface="Times New Roman"/>
              </a:rPr>
              <a:t>Refresh.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110907" y="10328197"/>
            <a:ext cx="11620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50" dirty="0">
                <a:solidFill>
                  <a:srgbClr val="010202"/>
                </a:solidFill>
                <a:latin typeface="Palatino Linotype"/>
                <a:cs typeface="Palatino Linotype"/>
              </a:rPr>
              <a:t>5</a:t>
            </a:r>
            <a:endParaRPr sz="14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8267" y="10328197"/>
            <a:ext cx="21209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5" dirty="0">
                <a:solidFill>
                  <a:srgbClr val="010202"/>
                </a:solidFill>
                <a:latin typeface="Palatino Linotype"/>
                <a:cs typeface="Palatino Linotype"/>
              </a:rPr>
              <a:t>5b</a:t>
            </a:r>
            <a:endParaRPr sz="14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927</Words>
  <Application>Microsoft Office PowerPoint</Application>
  <PresentationFormat>Custom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Palatino Linotype</vt:lpstr>
      <vt:lpstr>Times New Roman</vt:lpstr>
      <vt:lpstr>Office Theme</vt:lpstr>
      <vt:lpstr>Vertent™ Design Story</vt:lpstr>
      <vt:lpstr>Vertent™ Design Story</vt:lpstr>
      <vt:lpstr>Research &amp; Early Development</vt:lpstr>
      <vt:lpstr>PowerPoint Presentation</vt:lpstr>
      <vt:lpstr>From Cup to System</vt:lpstr>
      <vt:lpstr>Discovering the Form</vt:lpstr>
      <vt:lpstr>PowerPoint Presentation</vt:lpstr>
      <vt:lpstr>Expanding the Platform</vt:lpstr>
      <vt:lpstr>PowerPoint Presentation</vt:lpstr>
      <vt:lpstr>Component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bruce black</cp:lastModifiedBy>
  <cp:revision>1</cp:revision>
  <dcterms:created xsi:type="dcterms:W3CDTF">2026-06-26T23:56:22Z</dcterms:created>
  <dcterms:modified xsi:type="dcterms:W3CDTF">2026-06-30T12:41:19Z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2026-06-26T00:00:00Z</vt:filetime>
  </property>
  <property fmtid="{D5CDD505-2E9C-101B-9397-08002B2CF9AE}" pid="3" name="Creator">
    <vt:lpwstr>Adobe InDesign 21.4 (Windows)</vt:lpwstr>
  </property>
  <property fmtid="{D5CDD505-2E9C-101B-9397-08002B2CF9AE}" pid="4" name="LastSaved">
    <vt:filetime>2026-06-26T00:00:00Z</vt:filetime>
  </property>
  <property fmtid="{D5CDD505-2E9C-101B-9397-08002B2CF9AE}" pid="5" name="Producer">
    <vt:lpwstr>Adobe PDF Library 18.0</vt:lpwstr>
  </property>
</Properties>
</file>